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>
        <p:scale>
          <a:sx n="79" d="100"/>
          <a:sy n="79" d="100"/>
        </p:scale>
        <p:origin x="-312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09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609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BDF8CF-C3EE-42FB-8C80-372D116E46AB}" type="datetimeFigureOut">
              <a:rPr lang="ru-RU" smtClean="0"/>
              <a:t>02.10.2025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635000" y="914400"/>
            <a:ext cx="8128000" cy="4572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5791200"/>
            <a:ext cx="5486400" cy="54864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1580813"/>
            <a:ext cx="2971800" cy="609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11580813"/>
            <a:ext cx="2971800" cy="609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61B1F8-A72C-480C-892F-72F68DFA0B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846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635000" y="914400"/>
            <a:ext cx="8128000" cy="4572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8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8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7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19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8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5" y="2209803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9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3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4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3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10/2/2025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1" y="6172203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3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unsplash.com/?utm_source=slidepoint&amp;utm_medium=referral" TargetMode="External"/><Relationship Id="rId4" Type="http://schemas.openxmlformats.org/officeDocument/2006/relationships/hyperlink" Target="https://unsplash.com/@sharonmccutcheon?utm_source=slidepoint&amp;utm_medium=referral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unsplash.com/?utm_source=slidepoint&amp;utm_medium=referral" TargetMode="External"/><Relationship Id="rId4" Type="http://schemas.openxmlformats.org/officeDocument/2006/relationships/hyperlink" Target="https://unsplash.com/@schaidler?utm_source=slidepoint&amp;utm_medium=referra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unsplash.com/?utm_source=slidepoint&amp;utm_medium=referral" TargetMode="External"/><Relationship Id="rId4" Type="http://schemas.openxmlformats.org/officeDocument/2006/relationships/hyperlink" Target="https://unsplash.com/@claybanks?utm_source=slidepoint&amp;utm_medium=referral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unsplash.com/?utm_source=slidepoint&amp;utm_medium=referral" TargetMode="External"/><Relationship Id="rId4" Type="http://schemas.openxmlformats.org/officeDocument/2006/relationships/hyperlink" Target="https://unsplash.com/@hannahbusing?utm_source=slidepoint&amp;utm_medium=referral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unsplash.com/?utm_source=slidepoint&amp;utm_medium=referral" TargetMode="External"/><Relationship Id="rId4" Type="http://schemas.openxmlformats.org/officeDocument/2006/relationships/hyperlink" Target="https://unsplash.com/@wocintechchat?utm_source=slidepoint&amp;utm_medium=referra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275" y="498764"/>
            <a:ext cx="4804756" cy="4804756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6234549" y="4987636"/>
            <a:ext cx="7481455" cy="43226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Автор фото: </a:t>
            </a:r>
            <a:r>
              <a:rPr lang="en-US" sz="1400" u="sng" dirty="0">
                <a:solidFill>
                  <a:srgbClr val="0000E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Alexander Grey </a:t>
            </a:r>
            <a:r>
              <a:rPr lang="en-US" sz="1400" dirty="0">
                <a:solidFill>
                  <a:srgbClr val="000000"/>
                </a:solidFill>
              </a:rPr>
              <a:t>на </a:t>
            </a:r>
            <a:r>
              <a:rPr lang="en-US" sz="1400" u="sng" dirty="0">
                <a:solidFill>
                  <a:srgbClr val="0000EE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Unsplash </a:t>
            </a:r>
            <a:endParaRPr lang="en-US" sz="1400" dirty="0"/>
          </a:p>
        </p:txBody>
      </p:sp>
      <p:sp>
        <p:nvSpPr>
          <p:cNvPr id="5" name="Text 1"/>
          <p:cNvSpPr/>
          <p:nvPr/>
        </p:nvSpPr>
        <p:spPr>
          <a:xfrm>
            <a:off x="6234545" y="1248993"/>
            <a:ext cx="5985163" cy="58189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Основы уважительного отношения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6234548" y="2327570"/>
            <a:ext cx="5818909" cy="118040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Уважать других: каждый человек имеет право на достоинство, веру и культуру. Разнообразие — это не угроза, а богатство. Разные традиции и взгляды помогают нам учиться и развиваться.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1454730" y="417715"/>
            <a:ext cx="10141527" cy="5818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Роль дружбы и сотрудничества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1454727" y="1662545"/>
            <a:ext cx="4156364" cy="6816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Дружба через различия делает тебя более открытым и терпимым.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6858003" y="1662545"/>
            <a:ext cx="4156364" cy="2926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Совместная работа над проектами снижает предубеждения и усиливает взаимопонимание. Классный руководитель или учитель, школьный психолог или социальный педагог — куда обратиться за помощью. Участие в совместных мероприятиях помогает находить общие интересы и создавать атмосферу доверия. Поддержка и консультации специалистов способствуют личностному росту и развитию навыков общения.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1246912" y="2080264"/>
            <a:ext cx="10141527" cy="78139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200" b="1" dirty="0">
                <a:solidFill>
                  <a:srgbClr val="000000"/>
                </a:solidFill>
              </a:rPr>
              <a:t>Спасибо за внимание!</a:t>
            </a:r>
            <a:endParaRPr lang="en-US" sz="3200" dirty="0"/>
          </a:p>
        </p:txBody>
      </p:sp>
      <p:sp>
        <p:nvSpPr>
          <p:cNvPr id="4" name="Text 1"/>
          <p:cNvSpPr/>
          <p:nvPr/>
        </p:nvSpPr>
        <p:spPr>
          <a:xfrm>
            <a:off x="1246913" y="3325093"/>
            <a:ext cx="9975273" cy="118040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Спасибо за внимание. В этой презентации мы рассмотрели основные принципы уважительного общения и взаимодействия в коллективе, включая правила вежливости, отказ от насилия, а также способы разрешения конфликтов и поддержания толерантности. Надеемся, что представленная информация будет полезна для создания благоприятной атмосферы в классе и укрепления дружеских отношений.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1454730" y="750226"/>
            <a:ext cx="10141527" cy="58189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Правила вежливого общения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1454727" y="2078182"/>
            <a:ext cx="9975273" cy="9310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Говори вежливо: избегай оскорблений, насмешек и уничижительных выражений. Уважай личное пространство и традиции других. Не используй стереотипы и не обобщай по национальности, религии или внешности.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1454727" y="3241964"/>
            <a:ext cx="9975273" cy="6816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Будь внимателен к чувствам собеседника, проявляй терпимость и понимание в общении. Помни, что доброта и дружелюбие сближают людей.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4460" y="415636"/>
            <a:ext cx="3308465" cy="605166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31276" y="5818909"/>
            <a:ext cx="7481455" cy="43226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Автор фото: </a:t>
            </a:r>
            <a:r>
              <a:rPr lang="en-US" sz="1400" u="sng" dirty="0">
                <a:solidFill>
                  <a:srgbClr val="0000E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John Schaidler </a:t>
            </a:r>
            <a:r>
              <a:rPr lang="en-US" sz="1400" dirty="0">
                <a:solidFill>
                  <a:srgbClr val="000000"/>
                </a:solidFill>
              </a:rPr>
              <a:t>на </a:t>
            </a:r>
            <a:r>
              <a:rPr lang="en-US" sz="1400" u="sng" dirty="0">
                <a:solidFill>
                  <a:srgbClr val="0000EE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Unsplash </a:t>
            </a:r>
            <a:endParaRPr lang="en-US" sz="1400" dirty="0"/>
          </a:p>
        </p:txBody>
      </p:sp>
      <p:sp>
        <p:nvSpPr>
          <p:cNvPr id="5" name="Text 1"/>
          <p:cNvSpPr/>
          <p:nvPr/>
        </p:nvSpPr>
        <p:spPr>
          <a:xfrm>
            <a:off x="831273" y="1082733"/>
            <a:ext cx="5985163" cy="58189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Отказ от насилия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831275" y="2078182"/>
            <a:ext cx="5818909" cy="6816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Откажись от насилия: конфликты решаются словами и правилами, а не силой.</a:t>
            </a:r>
            <a:endParaRPr lang="en-US" sz="1400" dirty="0"/>
          </a:p>
        </p:txBody>
      </p:sp>
      <p:sp>
        <p:nvSpPr>
          <p:cNvPr id="7" name="Text 3"/>
          <p:cNvSpPr/>
          <p:nvPr/>
        </p:nvSpPr>
        <p:spPr>
          <a:xfrm>
            <a:off x="831275" y="2909461"/>
            <a:ext cx="5818909" cy="9310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Слушай внимательно: дай человеку высказаться, не перебивай. Задавай вопросы с искренним интересом, а не с целью уличить или оскорбить.</a:t>
            </a:r>
            <a:endParaRPr lang="en-US" sz="1400" dirty="0"/>
          </a:p>
        </p:txBody>
      </p:sp>
      <p:sp>
        <p:nvSpPr>
          <p:cNvPr id="8" name="Text 4"/>
          <p:cNvSpPr/>
          <p:nvPr/>
        </p:nvSpPr>
        <p:spPr>
          <a:xfrm>
            <a:off x="831275" y="3840486"/>
            <a:ext cx="5818909" cy="9310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Проявляй эмпатию, старайся понять точку зрения другого человека. Предлагай решения, основанные на взаимном уважении и поиске компромиссов.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1454730" y="750227"/>
            <a:ext cx="10141527" cy="58188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Тон и стиль общения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1454727" y="2078182"/>
            <a:ext cx="9975273" cy="9310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Если не понимаешь традицию или веру — спроси спокойно или почитай/узнай больше. Используй язык, который не унижает: говори «человек другой веры/национальности», а не ярлыки. Участвуй в школьных мероприятиях, где представляют разные культуры.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1454727" y="3241966"/>
            <a:ext cx="9975273" cy="9310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Помни, что уважение к чужим традициям и верованиям способствует созданию дружественной атмосферы и укреплению взаимопонимания между людьми. Делись своими знаниями и открывай для себя новое в культурном обмене.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4460" y="415636"/>
            <a:ext cx="3308465" cy="605166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831276" y="5818909"/>
            <a:ext cx="7481455" cy="43226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Автор фото: </a:t>
            </a:r>
            <a:r>
              <a:rPr lang="en-US" sz="1400" u="sng" dirty="0">
                <a:solidFill>
                  <a:srgbClr val="0000E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Clay Banks </a:t>
            </a:r>
            <a:r>
              <a:rPr lang="en-US" sz="1400" dirty="0">
                <a:solidFill>
                  <a:srgbClr val="000000"/>
                </a:solidFill>
              </a:rPr>
              <a:t>на </a:t>
            </a:r>
            <a:r>
              <a:rPr lang="en-US" sz="1400" u="sng" dirty="0">
                <a:solidFill>
                  <a:srgbClr val="0000EE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Unsplash </a:t>
            </a:r>
            <a:endParaRPr lang="en-US" sz="1400" dirty="0"/>
          </a:p>
        </p:txBody>
      </p:sp>
      <p:sp>
        <p:nvSpPr>
          <p:cNvPr id="5" name="Text 1"/>
          <p:cNvSpPr/>
          <p:nvPr/>
        </p:nvSpPr>
        <p:spPr>
          <a:xfrm>
            <a:off x="831273" y="1082733"/>
            <a:ext cx="5985163" cy="5818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Поддержка в классе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831275" y="2078182"/>
            <a:ext cx="5818909" cy="6816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Поддерживай одноклассников: не оставляй в изоляции тех, кто выглядит или верит иначе.</a:t>
            </a:r>
            <a:endParaRPr lang="en-US" sz="1400" dirty="0"/>
          </a:p>
        </p:txBody>
      </p:sp>
      <p:sp>
        <p:nvSpPr>
          <p:cNvPr id="7" name="Text 3"/>
          <p:cNvSpPr/>
          <p:nvPr/>
        </p:nvSpPr>
        <p:spPr>
          <a:xfrm>
            <a:off x="831275" y="2909461"/>
            <a:ext cx="5818909" cy="9310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Противодействуй буллингу: если видишь оскорбления, сообщи учителю или взрослому. Организуй проекты/дни культуры: это помогает лучше понять друг друга.</a:t>
            </a:r>
            <a:endParaRPr lang="en-US" sz="1400" dirty="0"/>
          </a:p>
        </p:txBody>
      </p:sp>
      <p:sp>
        <p:nvSpPr>
          <p:cNvPr id="8" name="Text 4"/>
          <p:cNvSpPr/>
          <p:nvPr/>
        </p:nvSpPr>
        <p:spPr>
          <a:xfrm>
            <a:off x="831275" y="3840482"/>
            <a:ext cx="5818909" cy="118040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Создавай инклюзивную атмосферу в классе, где каждый чувствует себя ценным и принятым. Укрепляй дружеские связи между учениками через совместные активности и мероприятия.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1246912" y="417718"/>
            <a:ext cx="10141527" cy="58188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Поведение в конфликтной ситуации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1246909" y="1662545"/>
            <a:ext cx="9144000" cy="6816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Оставайся спокойным: повышать голос только усугубляет. Попробуй понять причину конфликта и выяснить позиции сторон.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1246911" y="4156370"/>
            <a:ext cx="4156364" cy="1429789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Предложи компромисс или привлеки взрослого (учителя, классного руководителя). Обсудите вместе возможные пути решения проблемы, чтобы восстановить взаимопонимание и доверие.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7065819" y="4156364"/>
            <a:ext cx="4156364" cy="9310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Помните, что конструктивный диалог — ключ к разрешению большинства конфликтов.</a:t>
            </a:r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68" y="415636"/>
            <a:ext cx="3308465" cy="605166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4696695" y="5818909"/>
            <a:ext cx="7481455" cy="43226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Автор фото: </a:t>
            </a:r>
            <a:r>
              <a:rPr lang="en-US" sz="1400" u="sng" dirty="0">
                <a:solidFill>
                  <a:srgbClr val="0000E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Hannah Busing </a:t>
            </a:r>
            <a:r>
              <a:rPr lang="en-US" sz="1400" dirty="0">
                <a:solidFill>
                  <a:srgbClr val="000000"/>
                </a:solidFill>
              </a:rPr>
              <a:t>на </a:t>
            </a:r>
            <a:r>
              <a:rPr lang="en-US" sz="1400" u="sng" dirty="0">
                <a:solidFill>
                  <a:srgbClr val="0000EE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Unsplash </a:t>
            </a:r>
            <a:endParaRPr lang="en-US" sz="1400" dirty="0"/>
          </a:p>
        </p:txBody>
      </p:sp>
      <p:sp>
        <p:nvSpPr>
          <p:cNvPr id="5" name="Text 1"/>
          <p:cNvSpPr/>
          <p:nvPr/>
        </p:nvSpPr>
        <p:spPr>
          <a:xfrm>
            <a:off x="4696693" y="1082733"/>
            <a:ext cx="5985163" cy="5818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Религиозная толерантность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4696692" y="2078182"/>
            <a:ext cx="5818909" cy="6816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Уважай место и время для религиозных практик (молитвы, обряды).</a:t>
            </a:r>
            <a:endParaRPr lang="en-US" sz="1400" dirty="0"/>
          </a:p>
        </p:txBody>
      </p:sp>
      <p:sp>
        <p:nvSpPr>
          <p:cNvPr id="7" name="Text 3"/>
          <p:cNvSpPr/>
          <p:nvPr/>
        </p:nvSpPr>
        <p:spPr>
          <a:xfrm>
            <a:off x="4696692" y="3740727"/>
            <a:ext cx="5818909" cy="9310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Не высмеивай религиозные символы и обряды. Понимай, что некоторые действия или запреты связаны с верой и являются важными для человека. DENY_FILTER.</a:t>
            </a:r>
            <a:endParaRPr lang="en-US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1246912" y="417715"/>
            <a:ext cx="10141527" cy="5818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Защита своих прав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1246909" y="1662545"/>
            <a:ext cx="9144000" cy="9310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Знай свои права: никто не имеет права унижать или дискриминировать тебя по национальности или вере. Если тебя оскорбили или дискриминировали — расскажи родителям, учителю или школьному психологу.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1246911" y="4156364"/>
            <a:ext cx="4156364" cy="9310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Записывай факты (дата, время, что было сказано/сделано, свидетели) — это поможет при разборе ситуации.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7065819" y="4156364"/>
            <a:ext cx="4156364" cy="93102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Помни, что обращение за помощью — это важный шаг для защиты своих прав и создания безопасной среды для всех.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68" y="415636"/>
            <a:ext cx="3308465" cy="6051665"/>
          </a:xfrm>
          <a:prstGeom prst="rect">
            <a:avLst/>
          </a:prstGeom>
        </p:spPr>
      </p:pic>
      <p:sp>
        <p:nvSpPr>
          <p:cNvPr id="4" name="Text 0"/>
          <p:cNvSpPr/>
          <p:nvPr/>
        </p:nvSpPr>
        <p:spPr>
          <a:xfrm>
            <a:off x="4696695" y="5818909"/>
            <a:ext cx="7481455" cy="43226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dirty="0">
                <a:solidFill>
                  <a:srgbClr val="000000"/>
                </a:solidFill>
              </a:rPr>
              <a:t>Автор фото: </a:t>
            </a:r>
            <a:r>
              <a:rPr lang="en-US" sz="1400" u="sng" dirty="0">
                <a:solidFill>
                  <a:srgbClr val="0000EE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Christina @ wocintechchat.com </a:t>
            </a:r>
            <a:r>
              <a:rPr lang="en-US" sz="1400" dirty="0">
                <a:solidFill>
                  <a:srgbClr val="000000"/>
                </a:solidFill>
              </a:rPr>
              <a:t>на </a:t>
            </a:r>
            <a:r>
              <a:rPr lang="en-US" sz="1400" u="sng" dirty="0">
                <a:solidFill>
                  <a:srgbClr val="0000EE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Unsplash </a:t>
            </a:r>
            <a:endParaRPr lang="en-US" sz="1400" dirty="0"/>
          </a:p>
        </p:txBody>
      </p:sp>
      <p:sp>
        <p:nvSpPr>
          <p:cNvPr id="5" name="Text 1"/>
          <p:cNvSpPr/>
          <p:nvPr/>
        </p:nvSpPr>
        <p:spPr>
          <a:xfrm>
            <a:off x="4696693" y="1082733"/>
            <a:ext cx="5985163" cy="5818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200" b="1" dirty="0">
                <a:solidFill>
                  <a:srgbClr val="000000"/>
                </a:solidFill>
              </a:rPr>
              <a:t>Полезные фразы для диалога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4696692" y="2078182"/>
            <a:ext cx="5818909" cy="6816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«Расскажи, пожалуйста, почему это важно для тебя». «Я не понимаю, можешь объяснить. » «Я уважаю твой выбор/веру».</a:t>
            </a:r>
            <a:endParaRPr lang="en-US" sz="1400" dirty="0"/>
          </a:p>
        </p:txBody>
      </p:sp>
      <p:sp>
        <p:nvSpPr>
          <p:cNvPr id="7" name="Text 3"/>
          <p:cNvSpPr/>
          <p:nvPr/>
        </p:nvSpPr>
        <p:spPr>
          <a:xfrm>
            <a:off x="4696692" y="3740727"/>
            <a:ext cx="5818909" cy="43226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</a:rPr>
              <a:t>«Давай постараемся найти </a:t>
            </a:r>
            <a:r>
              <a:rPr lang="en-US" sz="1400" dirty="0" err="1">
                <a:solidFill>
                  <a:srgbClr val="000000"/>
                </a:solidFill>
              </a:rPr>
              <a:t>компромисс</a:t>
            </a:r>
            <a:r>
              <a:rPr lang="en-US" sz="1400" dirty="0" smtClean="0">
                <a:solidFill>
                  <a:srgbClr val="000000"/>
                </a:solidFill>
              </a:rPr>
              <a:t>».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</TotalTime>
  <Words>671</Words>
  <Application>Microsoft Office PowerPoint</Application>
  <PresentationFormat>Произвольный</PresentationFormat>
  <Paragraphs>51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Пользователь Windows</cp:lastModifiedBy>
  <cp:revision>2</cp:revision>
  <dcterms:created xsi:type="dcterms:W3CDTF">2025-10-02T06:34:42Z</dcterms:created>
  <dcterms:modified xsi:type="dcterms:W3CDTF">2025-10-02T06:50:19Z</dcterms:modified>
</cp:coreProperties>
</file>